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427" r:id="rId2"/>
    <p:sldId id="433" r:id="rId3"/>
    <p:sldId id="434" r:id="rId4"/>
    <p:sldId id="436" r:id="rId5"/>
    <p:sldId id="446" r:id="rId6"/>
    <p:sldId id="459" r:id="rId7"/>
    <p:sldId id="467" r:id="rId8"/>
    <p:sldId id="468" r:id="rId9"/>
    <p:sldId id="469" r:id="rId10"/>
    <p:sldId id="437" r:id="rId11"/>
    <p:sldId id="448" r:id="rId12"/>
    <p:sldId id="439" r:id="rId13"/>
    <p:sldId id="440" r:id="rId14"/>
    <p:sldId id="449" r:id="rId15"/>
    <p:sldId id="441" r:id="rId16"/>
    <p:sldId id="470" r:id="rId17"/>
  </p:sldIdLst>
  <p:sldSz cx="9144000" cy="5143500" type="screen16x9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5050"/>
    <a:srgbClr val="FFFF66"/>
    <a:srgbClr val="CCFFFF"/>
    <a:srgbClr val="0000FF"/>
    <a:srgbClr val="CC0000"/>
    <a:srgbClr val="66FF33"/>
    <a:srgbClr val="CC00CC"/>
    <a:srgbClr val="C83CB4"/>
    <a:srgbClr val="4EF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8992" autoAdjust="0"/>
  </p:normalViewPr>
  <p:slideViewPr>
    <p:cSldViewPr>
      <p:cViewPr>
        <p:scale>
          <a:sx n="150" d="100"/>
          <a:sy n="150" d="100"/>
        </p:scale>
        <p:origin x="-666" y="-1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2'!$C$17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2'!$B$18:$B$22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9 мес 2023</c:v>
                </c:pt>
              </c:strCache>
            </c:strRef>
          </c:cat>
          <c:val>
            <c:numRef>
              <c:f>'с 2'!$C$18:$C$22</c:f>
              <c:numCache>
                <c:formatCode>#,##0</c:formatCode>
                <c:ptCount val="5"/>
                <c:pt idx="0">
                  <c:v>847971.9</c:v>
                </c:pt>
                <c:pt idx="1">
                  <c:v>851507</c:v>
                </c:pt>
                <c:pt idx="2">
                  <c:v>1163000</c:v>
                </c:pt>
                <c:pt idx="3">
                  <c:v>1550607</c:v>
                </c:pt>
                <c:pt idx="4">
                  <c:v>1245245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968960"/>
        <c:axId val="82970496"/>
      </c:barChart>
      <c:catAx>
        <c:axId val="8296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2970496"/>
        <c:crosses val="autoZero"/>
        <c:auto val="1"/>
        <c:lblAlgn val="ctr"/>
        <c:lblOffset val="100"/>
        <c:noMultiLvlLbl val="0"/>
      </c:catAx>
      <c:valAx>
        <c:axId val="82970496"/>
        <c:scaling>
          <c:orientation val="minMax"/>
          <c:max val="2000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2968960"/>
        <c:crosses val="autoZero"/>
        <c:crossBetween val="between"/>
        <c:majorUnit val="500000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41879155730533685"/>
          <c:y val="8.146637769266691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2'!$F$17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2'!$E$18:$E$22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9 мес 2023</c:v>
                </c:pt>
              </c:strCache>
            </c:strRef>
          </c:cat>
          <c:val>
            <c:numRef>
              <c:f>'с 2'!$F$18:$F$22</c:f>
              <c:numCache>
                <c:formatCode>#,##0</c:formatCode>
                <c:ptCount val="5"/>
                <c:pt idx="0">
                  <c:v>829985</c:v>
                </c:pt>
                <c:pt idx="1">
                  <c:v>884130</c:v>
                </c:pt>
                <c:pt idx="2">
                  <c:v>1184323</c:v>
                </c:pt>
                <c:pt idx="3">
                  <c:v>1515594.6</c:v>
                </c:pt>
                <c:pt idx="4">
                  <c:v>1271152.7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934144"/>
        <c:axId val="114935680"/>
      </c:barChart>
      <c:catAx>
        <c:axId val="11493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935680"/>
        <c:crosses val="autoZero"/>
        <c:auto val="1"/>
        <c:lblAlgn val="ctr"/>
        <c:lblOffset val="100"/>
        <c:noMultiLvlLbl val="0"/>
      </c:catAx>
      <c:valAx>
        <c:axId val="114935680"/>
        <c:scaling>
          <c:orientation val="minMax"/>
          <c:max val="15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4934144"/>
        <c:crosses val="autoZero"/>
        <c:crossBetween val="between"/>
        <c:majorUnit val="500000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41879155730533685"/>
          <c:y val="8.146637769266691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2'!$F$17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2'!$E$18:$E$22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9 мес 2023</c:v>
                </c:pt>
              </c:strCache>
            </c:strRef>
          </c:cat>
          <c:val>
            <c:numRef>
              <c:f>'с 2'!$F$18:$F$22</c:f>
              <c:numCache>
                <c:formatCode>#,##0</c:formatCode>
                <c:ptCount val="5"/>
                <c:pt idx="0">
                  <c:v>829985</c:v>
                </c:pt>
                <c:pt idx="1">
                  <c:v>884130</c:v>
                </c:pt>
                <c:pt idx="2">
                  <c:v>1184323</c:v>
                </c:pt>
                <c:pt idx="3">
                  <c:v>1515594.6</c:v>
                </c:pt>
                <c:pt idx="4">
                  <c:v>1271152.7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88256"/>
        <c:axId val="86289792"/>
      </c:barChart>
      <c:catAx>
        <c:axId val="8628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289792"/>
        <c:crosses val="autoZero"/>
        <c:auto val="1"/>
        <c:lblAlgn val="ctr"/>
        <c:lblOffset val="100"/>
        <c:noMultiLvlLbl val="0"/>
      </c:catAx>
      <c:valAx>
        <c:axId val="86289792"/>
        <c:scaling>
          <c:orientation val="minMax"/>
          <c:max val="1500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6288256"/>
        <c:crosses val="autoZero"/>
        <c:crossBetween val="between"/>
        <c:majorUnit val="500000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'c3'!$B$25</c:f>
              <c:strCache>
                <c:ptCount val="1"/>
                <c:pt idx="0">
                  <c:v>Выполнение плана доходов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80,3%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2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'c3'!$A$26:$A$30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9 мес 2023</c:v>
                </c:pt>
              </c:strCache>
            </c:strRef>
          </c:cat>
          <c:val>
            <c:numRef>
              <c:f>'c3'!$B$26:$B$30</c:f>
              <c:numCache>
                <c:formatCode>0.0%</c:formatCode>
                <c:ptCount val="5"/>
                <c:pt idx="0">
                  <c:v>1.1024135857216069</c:v>
                </c:pt>
                <c:pt idx="1">
                  <c:v>1.0309999999999999</c:v>
                </c:pt>
                <c:pt idx="2">
                  <c:v>1.0399224716784312</c:v>
                </c:pt>
                <c:pt idx="3">
                  <c:v>1.1146313283310532</c:v>
                </c:pt>
                <c:pt idx="4">
                  <c:v>0.90420097270849464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555456"/>
        <c:axId val="41556992"/>
      </c:barChart>
      <c:catAx>
        <c:axId val="4155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556992"/>
        <c:crosses val="autoZero"/>
        <c:auto val="1"/>
        <c:lblAlgn val="ctr"/>
        <c:lblOffset val="100"/>
        <c:noMultiLvlLbl val="0"/>
      </c:catAx>
      <c:valAx>
        <c:axId val="41556992"/>
        <c:scaling>
          <c:orientation val="minMax"/>
          <c:max val="1.25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1555456"/>
        <c:crosses val="autoZero"/>
        <c:crossBetween val="between"/>
        <c:majorUnit val="0.25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'c3'!$B$37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'c3'!$A$38:$A$42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9 мес 2023</c:v>
                </c:pt>
              </c:strCache>
            </c:strRef>
          </c:cat>
          <c:val>
            <c:numRef>
              <c:f>'c3'!$B$38:$B$42</c:f>
              <c:numCache>
                <c:formatCode>#,##0</c:formatCode>
                <c:ptCount val="5"/>
                <c:pt idx="0">
                  <c:v>393310.5</c:v>
                </c:pt>
                <c:pt idx="1">
                  <c:v>388369</c:v>
                </c:pt>
                <c:pt idx="2">
                  <c:v>457500</c:v>
                </c:pt>
                <c:pt idx="3">
                  <c:v>600301.1</c:v>
                </c:pt>
                <c:pt idx="4">
                  <c:v>457925.5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257920"/>
        <c:axId val="34259712"/>
      </c:barChart>
      <c:catAx>
        <c:axId val="3425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259712"/>
        <c:crosses val="autoZero"/>
        <c:auto val="1"/>
        <c:lblAlgn val="ctr"/>
        <c:lblOffset val="100"/>
        <c:noMultiLvlLbl val="0"/>
      </c:catAx>
      <c:valAx>
        <c:axId val="34259712"/>
        <c:scaling>
          <c:orientation val="minMax"/>
          <c:max val="800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4257920"/>
        <c:crosses val="autoZero"/>
        <c:crossBetween val="between"/>
        <c:majorUnit val="200000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42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16666666666668"/>
          <c:y val="0.31731044036162165"/>
          <c:w val="0.81388888888888911"/>
          <c:h val="0.64767096821230674"/>
        </c:manualLayout>
      </c:layout>
      <c:pie3DChart>
        <c:varyColors val="1"/>
        <c:ser>
          <c:idx val="0"/>
          <c:order val="0"/>
          <c:tx>
            <c:strRef>
              <c:f>'с4-6'!$A$53</c:f>
              <c:strCache>
                <c:ptCount val="1"/>
                <c:pt idx="0">
                  <c:v>Структура налоговых доходов</c:v>
                </c:pt>
              </c:strCache>
            </c:strRef>
          </c:tx>
          <c:dPt>
            <c:idx val="0"/>
            <c:bubble3D val="0"/>
            <c:spPr>
              <a:solidFill>
                <a:srgbClr val="66FF33"/>
              </a:solidFill>
            </c:spPr>
          </c:dPt>
          <c:dLbls>
            <c:dLbl>
              <c:idx val="0"/>
              <c:layout>
                <c:manualLayout>
                  <c:x val="4.5022450363391343E-2"/>
                  <c:y val="-0.2562347296379082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НДФЛ; 321996; </a:t>
                    </a:r>
                    <a:r>
                      <a:rPr lang="ru-RU" b="1" dirty="0" smtClean="0"/>
                      <a:t>77,3%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8395976098716721"/>
                  <c:y val="8.95666097631914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6264542844970989"/>
                  <c:y val="8.59260260903207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7212255801923154"/>
                  <c:y val="-0.109479619021010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702425751612772"/>
                  <c:y val="6.666628738367268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'с4-6'!$A$54:$A$56</c:f>
              <c:strCache>
                <c:ptCount val="3"/>
                <c:pt idx="0">
                  <c:v>НДФЛ</c:v>
                </c:pt>
                <c:pt idx="1">
                  <c:v>Акцизы</c:v>
                </c:pt>
                <c:pt idx="2">
                  <c:v>Упрощенные системы</c:v>
                </c:pt>
              </c:strCache>
            </c:strRef>
          </c:cat>
          <c:val>
            <c:numRef>
              <c:f>'с4-6'!$B$54:$B$56</c:f>
              <c:numCache>
                <c:formatCode>0</c:formatCode>
                <c:ptCount val="3"/>
                <c:pt idx="0">
                  <c:v>321995.59999999998</c:v>
                </c:pt>
                <c:pt idx="1">
                  <c:v>28956.3</c:v>
                </c:pt>
                <c:pt idx="2">
                  <c:v>59367.4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45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'с4-6'!$A$59</c:f>
              <c:strCache>
                <c:ptCount val="1"/>
                <c:pt idx="0">
                  <c:v>Структура неналоговых доходов</c:v>
                </c:pt>
              </c:strCache>
            </c:strRef>
          </c:tx>
          <c:dPt>
            <c:idx val="0"/>
            <c:bubble3D val="0"/>
            <c:spPr>
              <a:solidFill>
                <a:srgbClr val="66FF33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0974970947894975"/>
                  <c:y val="-0.230044346924415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530210205656964"/>
                  <c:y val="6.01375720846749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0967799289098821E-2"/>
                  <c:y val="-1.79008726244265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2279596467405638E-2"/>
                  <c:y val="-2.755168496967810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'с4-6'!$A$60:$A$62</c:f>
              <c:strCache>
                <c:ptCount val="3"/>
                <c:pt idx="0">
                  <c:v>Арендная плата</c:v>
                </c:pt>
                <c:pt idx="1">
                  <c:v>Продажа материальных активов</c:v>
                </c:pt>
                <c:pt idx="2">
                  <c:v>прочие</c:v>
                </c:pt>
              </c:strCache>
            </c:strRef>
          </c:cat>
          <c:val>
            <c:numRef>
              <c:f>'с4-6'!$B$60:$B$62</c:f>
              <c:numCache>
                <c:formatCode>0</c:formatCode>
                <c:ptCount val="3"/>
                <c:pt idx="0">
                  <c:v>20846.599999999999</c:v>
                </c:pt>
                <c:pt idx="1">
                  <c:v>18554.8</c:v>
                </c:pt>
                <c:pt idx="2">
                  <c:v>1774.0000000000255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rgbClr val="66FF33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11992804270252735"/>
                  <c:y val="1.45162583843686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110620777134707"/>
                  <c:y val="-3.96991797659338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978976407047394"/>
                  <c:y val="-9.730151934337918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4622548585921253E-2"/>
                  <c:y val="-9.6547462817147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9392792904450451"/>
                  <c:y val="-3.481625347861077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20985295939131215"/>
                  <c:y val="-1.95759228747070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3468046831224747E-2"/>
                  <c:y val="-5.52711541465534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6094669200832651E-2"/>
                  <c:y val="-0.104689857863164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'с9-10'!$B$46:$B$50</c:f>
              <c:strCache>
                <c:ptCount val="5"/>
                <c:pt idx="0">
                  <c:v>Исполнительный комитет</c:v>
                </c:pt>
                <c:pt idx="1">
                  <c:v>Отдел образования</c:v>
                </c:pt>
                <c:pt idx="2">
                  <c:v>ОДМС</c:v>
                </c:pt>
                <c:pt idx="3">
                  <c:v>Отдел культуры</c:v>
                </c:pt>
                <c:pt idx="4">
                  <c:v>Прочие</c:v>
                </c:pt>
              </c:strCache>
            </c:strRef>
          </c:cat>
          <c:val>
            <c:numRef>
              <c:f>'с9-10'!$C$46:$C$50</c:f>
              <c:numCache>
                <c:formatCode>#,##0.0</c:formatCode>
                <c:ptCount val="5"/>
                <c:pt idx="0">
                  <c:v>47581.1</c:v>
                </c:pt>
                <c:pt idx="1">
                  <c:v>900857.3</c:v>
                </c:pt>
                <c:pt idx="2">
                  <c:v>93391.099999999991</c:v>
                </c:pt>
                <c:pt idx="3">
                  <c:v>129318.7</c:v>
                </c:pt>
                <c:pt idx="4">
                  <c:v>100004.49999999984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27"/>
      </c:pieChart>
    </c:plotArea>
    <c:plotVisOnly val="1"/>
    <c:dispBlanksAs val="zero"/>
    <c:showDLblsOverMax val="0"/>
  </c:chart>
  <c:txPr>
    <a:bodyPr/>
    <a:lstStyle/>
    <a:p>
      <a:pPr>
        <a:defRPr b="1">
          <a:solidFill>
            <a:srgbClr val="002060"/>
          </a:solidFill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10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583142624413328E-2"/>
          <c:y val="0.10783727972630062"/>
          <c:w val="0.77209917725801513"/>
          <c:h val="0.73486639079075089"/>
        </c:manualLayout>
      </c:layout>
      <c:pie3DChart>
        <c:varyColors val="1"/>
        <c:ser>
          <c:idx val="0"/>
          <c:order val="0"/>
          <c:dPt>
            <c:idx val="2"/>
            <c:bubble3D val="0"/>
            <c:spPr>
              <a:solidFill>
                <a:srgbClr val="66FF33"/>
              </a:solidFill>
            </c:spPr>
          </c:dPt>
          <c:dLbls>
            <c:dLbl>
              <c:idx val="0"/>
              <c:layout>
                <c:manualLayout>
                  <c:x val="0"/>
                  <c:y val="0.1350167830230075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3773985156980141E-2"/>
                  <c:y val="0.1137416436219056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4673784104389088"/>
                  <c:y val="6.69495092552356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7523053331169016E-2"/>
                  <c:y val="-0.1432388274931411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8,6</a:t>
                    </a:r>
                    <a:r>
                      <a:rPr lang="ru-RU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698560457173837E-2"/>
                  <c:y val="-1.8219772785214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05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'с9-10'!$B$114:$B$118</c:f>
              <c:strCache>
                <c:ptCount val="5"/>
                <c:pt idx="0">
                  <c:v>Общегосударственные вопросы</c:v>
                </c:pt>
                <c:pt idx="1">
                  <c:v>Физическая культура и спорт</c:v>
                </c:pt>
                <c:pt idx="2">
                  <c:v>Образование</c:v>
                </c:pt>
                <c:pt idx="3">
                  <c:v>Культура, кинематография</c:v>
                </c:pt>
                <c:pt idx="4">
                  <c:v>Прочие</c:v>
                </c:pt>
              </c:strCache>
            </c:strRef>
          </c:cat>
          <c:val>
            <c:numRef>
              <c:f>'с9-10'!$C$114:$C$118</c:f>
              <c:numCache>
                <c:formatCode>#,##0.0</c:formatCode>
                <c:ptCount val="5"/>
                <c:pt idx="0">
                  <c:v>76075.8</c:v>
                </c:pt>
                <c:pt idx="1">
                  <c:v>77290.5</c:v>
                </c:pt>
                <c:pt idx="2">
                  <c:v>911995.4</c:v>
                </c:pt>
                <c:pt idx="3">
                  <c:v>109607.1</c:v>
                </c:pt>
                <c:pt idx="4">
                  <c:v>96183.900000000111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'с 2'!$C$17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FF99"/>
            </a:solidFill>
          </c:spPr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 sz="11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'с 2'!$B$18:$B$22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9 мес 2023</c:v>
                </c:pt>
              </c:strCache>
            </c:strRef>
          </c:cat>
          <c:val>
            <c:numRef>
              <c:f>'с 2'!$C$18:$C$22</c:f>
              <c:numCache>
                <c:formatCode>#,##0</c:formatCode>
                <c:ptCount val="5"/>
                <c:pt idx="0">
                  <c:v>847971.9</c:v>
                </c:pt>
                <c:pt idx="1">
                  <c:v>851507</c:v>
                </c:pt>
                <c:pt idx="2">
                  <c:v>1163000</c:v>
                </c:pt>
                <c:pt idx="3">
                  <c:v>1550607</c:v>
                </c:pt>
                <c:pt idx="4">
                  <c:v>1245245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032512"/>
        <c:axId val="102034432"/>
      </c:barChart>
      <c:catAx>
        <c:axId val="10203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2034432"/>
        <c:crosses val="autoZero"/>
        <c:auto val="1"/>
        <c:lblAlgn val="ctr"/>
        <c:lblOffset val="100"/>
        <c:noMultiLvlLbl val="0"/>
      </c:catAx>
      <c:valAx>
        <c:axId val="102034432"/>
        <c:scaling>
          <c:orientation val="minMax"/>
          <c:max val="2000000"/>
          <c:min val="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02032512"/>
        <c:crosses val="autoZero"/>
        <c:crossBetween val="between"/>
        <c:majorUnit val="500000"/>
      </c:valAx>
    </c:plotArea>
    <c:plotVisOnly val="1"/>
    <c:dispBlanksAs val="gap"/>
    <c:showDLblsOverMax val="0"/>
  </c:chart>
  <c:txPr>
    <a:bodyPr/>
    <a:lstStyle/>
    <a:p>
      <a:pPr>
        <a:defRPr>
          <a:solidFill>
            <a:srgbClr val="002060"/>
          </a:solidFill>
        </a:defRPr>
      </a:pPr>
      <a:endParaRPr lang="ru-RU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t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27EC485-07E8-4E4B-81ED-25D3CA8E4D6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27666" y="9444518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1" tIns="45411" rIns="90821" bIns="45411" numCol="1" anchor="b" anchorCtr="0" compatLnSpc="1">
            <a:prstTxWarp prst="textNoShape">
              <a:avLst/>
            </a:prstTxWarp>
          </a:bodyPr>
          <a:lstStyle>
            <a:lvl1pPr algn="r" defTabSz="910877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BE09545-6C3B-444C-8A14-2B956E5A8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7666" y="1"/>
            <a:ext cx="2931929" cy="49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8BC0FB-3E8A-441E-880B-4D6E7F666151}" type="datetimeFigureOut">
              <a:rPr lang="ru-RU"/>
              <a:pPr>
                <a:defRPr/>
              </a:pPr>
              <a:t>19.12.2023</a:t>
            </a:fld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263" y="746125"/>
            <a:ext cx="662463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259"/>
            <a:ext cx="5408930" cy="4474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35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defTabSz="906149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7666" y="9442937"/>
            <a:ext cx="2931929" cy="497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43" tIns="45322" rIns="90643" bIns="45322" numCol="1" anchor="b" anchorCtr="0" compatLnSpc="1">
            <a:prstTxWarp prst="textNoShape">
              <a:avLst/>
            </a:prstTxWarp>
          </a:bodyPr>
          <a:lstStyle>
            <a:lvl1pPr algn="r" defTabSz="906149">
              <a:defRPr sz="1200"/>
            </a:lvl1pPr>
          </a:lstStyle>
          <a:p>
            <a:pPr>
              <a:defRPr/>
            </a:pPr>
            <a:fld id="{CFD2647B-A730-4259-BA73-A43100A4B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130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2647B-A730-4259-BA73-A43100A4B34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6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D2647B-A730-4259-BA73-A43100A4B34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7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207C8-DAAB-42C5-9A3E-22C8B90467C8}" type="datetime1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8AA66-AA2C-4AE0-92D2-FE9DD9F26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5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B7CAE-F78E-408F-8C20-DE13FB53E536}" type="datetime1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6D3F4-BDC3-4CF1-90ED-ECD403AEF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DF4FE-A860-4808-B69A-F6D84A167004}" type="datetime1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DEC48-584C-415B-975A-BD7FEC79C4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73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51373"/>
            <a:ext cx="8229600" cy="3292078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82619-D2FF-4D55-B394-50F02C4FA44E}" type="datetime1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13C34-9127-4BA2-81E5-1DEA44291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32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85725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51373"/>
            <a:ext cx="4038600" cy="329207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451373"/>
            <a:ext cx="4038600" cy="158829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153966"/>
            <a:ext cx="4038600" cy="1589484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6E0F0-B0E6-44D6-80BF-EEAC8613254E}" type="datetime1">
              <a:rPr lang="ru-RU" smtClean="0"/>
              <a:t>19.12.2023</a:t>
            </a:fld>
            <a:endParaRPr lang="ru-RU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7BCED-85CA-4DA1-8B07-C44A28E8E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5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5FB8-2253-469E-BAD1-B060EC89A6A1}" type="datetime1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6414-7279-4428-8FD7-C3ACBE8DBC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0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1223C-C157-4573-911C-BF1A9A9CE551}" type="datetime1">
              <a:rPr lang="ru-RU" smtClean="0"/>
              <a:t>19.12.2023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7171-926F-4E0E-A8BB-D0E482DDF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22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625D1-FF10-4B73-99B5-4B89DE13A93B}" type="datetime1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CBB8A-8040-461C-A196-035F4515D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584D-340B-4953-A341-D5882FD95CEB}" type="datetime1">
              <a:rPr lang="ru-RU" smtClean="0"/>
              <a:t>19.12.2023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F2E9-7B28-4050-B086-3F9B5080B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DC8A9-C3A4-4D8A-B714-D575039D1D6E}" type="datetime1">
              <a:rPr lang="ru-RU" smtClean="0"/>
              <a:t>19.12.2023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DB3D-35B7-49D4-A976-7D13DD21D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29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E31E5-D568-4B8D-80C3-A61D26AA1CD6}" type="datetime1">
              <a:rPr lang="ru-RU" smtClean="0"/>
              <a:t>19.12.2023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E760-0F0A-4F99-991C-D2916E4D2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03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B3BFF-D8F7-4161-9267-2F823EEED38D}" type="datetime1">
              <a:rPr lang="ru-RU" smtClean="0"/>
              <a:t>19.12.2023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CB3B5-7F1F-4A00-9F4B-FB6934BB0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15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830263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4019550"/>
            <a:ext cx="155575" cy="1174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4665663"/>
            <a:ext cx="4762500" cy="477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783EB-586A-4823-80AB-4BFD8D6973D4}" type="datetime1">
              <a:rPr lang="ru-RU" smtClean="0"/>
              <a:t>19.12.2023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3311B-D375-489D-AD2C-B0D7883E78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84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63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6350"/>
            <a:ext cx="4762500" cy="4794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0975"/>
            <a:ext cx="8229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94B3CF-BA5F-41D4-816B-31379A4A55F4}" type="datetime1">
              <a:rPr lang="ru-RU" smtClean="0"/>
              <a:t>19.12.2023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4637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BBB619-6E5A-4892-9F2F-326C3BC90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8" r:id="rId9"/>
    <p:sldLayoutId id="2147483824" r:id="rId10"/>
    <p:sldLayoutId id="2147483825" r:id="rId11"/>
    <p:sldLayoutId id="2147483826" r:id="rId12"/>
    <p:sldLayoutId id="2147483827" r:id="rId13"/>
  </p:sldLayoutIdLst>
  <p:transition/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331660" y="1347614"/>
            <a:ext cx="8229600" cy="2305050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исполнении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Пестречинского  муниципального 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за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9 месяцев 2023 года</a:t>
            </a:r>
            <a:endParaRPr lang="ru-RU" sz="3600" b="1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6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8604448" cy="822223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расходов бюджета 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расходов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982472"/>
              </p:ext>
            </p:extLst>
          </p:nvPr>
        </p:nvGraphicFramePr>
        <p:xfrm>
          <a:off x="179512" y="3867894"/>
          <a:ext cx="8640960" cy="1023357"/>
        </p:xfrm>
        <a:graphic>
          <a:graphicData uri="http://schemas.openxmlformats.org/drawingml/2006/table">
            <a:tbl>
              <a:tblPr/>
              <a:tblGrid>
                <a:gridCol w="2952328"/>
                <a:gridCol w="5688632"/>
              </a:tblGrid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Отдел 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культуры и Отдел молодежи и спорта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Рост оплаты труда.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Отпускные за летний период.  Выплаты согласно Майских Указов Президента РФ .  Дополнительное 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финансирование по поручению МФ 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Рост оплаты труда.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Отпускные за летний период,  Выплаты согласно Майских Указов Президента РФ . 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80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Исполнительный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комитет</a:t>
                      </a:r>
                      <a:endParaRPr lang="ru-RU" sz="12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Низкое исполнение по программе Дорожного фонда.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94169"/>
              </p:ext>
            </p:extLst>
          </p:nvPr>
        </p:nvGraphicFramePr>
        <p:xfrm>
          <a:off x="179513" y="915566"/>
          <a:ext cx="8640960" cy="2808308"/>
        </p:xfrm>
        <a:graphic>
          <a:graphicData uri="http://schemas.openxmlformats.org/drawingml/2006/table">
            <a:tbl>
              <a:tblPr/>
              <a:tblGrid>
                <a:gridCol w="3502572"/>
                <a:gridCol w="1616571"/>
                <a:gridCol w="1501102"/>
                <a:gridCol w="2020715"/>
              </a:tblGrid>
              <a:tr h="508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Ведомства Пестречинского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мес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Исп. Плана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4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Совет района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22 776,0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16 656,7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4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Исполнительный комитет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117 982,0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47 581,1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4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Финансово-бюджетная палата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81 720,0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69 639,2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4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ПИЗО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8 538,0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6 506,2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4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1 142 792,0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900 857,3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4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ОДМС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109 819,0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93 391,1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4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Отдел культуры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133 667,0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129 318,7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420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МКУ ЦБ ОМС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12 127,0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7 202,4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3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1 629 422,0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1 271 152,7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685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-92546"/>
            <a:ext cx="8604448" cy="1107951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изменения расходов бюджета по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расходов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31660" y="3867894"/>
            <a:ext cx="845230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Наибольший рост расходов произошёл: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Финансово бюджетная палата                                                           125,4 % - программы по СП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Отдел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Образования                                                                             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121,7 % - Увеличение контингента 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Отдел культуры                                                                                     118,9 % - Майские указы Президента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Исполнительный комитет                                                                   92,6 % - Дорожный фонд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90467"/>
              </p:ext>
            </p:extLst>
          </p:nvPr>
        </p:nvGraphicFramePr>
        <p:xfrm>
          <a:off x="299364" y="1203600"/>
          <a:ext cx="8665125" cy="2520277"/>
        </p:xfrm>
        <a:graphic>
          <a:graphicData uri="http://schemas.openxmlformats.org/drawingml/2006/table">
            <a:tbl>
              <a:tblPr/>
              <a:tblGrid>
                <a:gridCol w="2723752"/>
                <a:gridCol w="1257118"/>
                <a:gridCol w="1346910"/>
                <a:gridCol w="1571396"/>
                <a:gridCol w="1765949"/>
              </a:tblGrid>
              <a:tr h="4300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Ведомства Пестречинского района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мес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2022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2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мес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2023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Динамика 2023/22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Рост расходов 2023-2022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32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Совет района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15 375,0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16 656,7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108,3%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1 282</a:t>
                      </a:r>
                    </a:p>
                  </a:txBody>
                  <a:tcPr marL="7173" marR="7173" marT="7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67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Исполнительный комитет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51 395,0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47 581,1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92,6%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-3 814</a:t>
                      </a:r>
                    </a:p>
                  </a:txBody>
                  <a:tcPr marL="7173" marR="7173" marT="7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671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Финансово-бюджетная палата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55 518,0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69 639,2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125,4%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14 121</a:t>
                      </a:r>
                    </a:p>
                  </a:txBody>
                  <a:tcPr marL="7173" marR="7173" marT="7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742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ПИЗО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6 587,0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6 506,2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98,8%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-81</a:t>
                      </a:r>
                    </a:p>
                  </a:txBody>
                  <a:tcPr marL="7173" marR="7173" marT="7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32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740 049,0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900 857,3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121,7%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160 808</a:t>
                      </a:r>
                    </a:p>
                  </a:txBody>
                  <a:tcPr marL="7173" marR="7173" marT="7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32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ОДМС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91 115,0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93 391,1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102,5%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2 276</a:t>
                      </a:r>
                    </a:p>
                  </a:txBody>
                  <a:tcPr marL="7173" marR="7173" marT="7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32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Отдел культуры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108 732,0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129 318,7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118,9%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20 587</a:t>
                      </a:r>
                    </a:p>
                  </a:txBody>
                  <a:tcPr marL="7173" marR="7173" marT="7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322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МКУ ЦБ ОМС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6 851,0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7 202,4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105,1%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351</a:t>
                      </a:r>
                    </a:p>
                  </a:txBody>
                  <a:tcPr marL="7173" marR="7173" marT="7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3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1 075 622,0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1 271 152,7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118,2%</a:t>
                      </a:r>
                    </a:p>
                  </a:txBody>
                  <a:tcPr marL="7173" marR="7173" marT="71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195 531</a:t>
                      </a:r>
                    </a:p>
                  </a:txBody>
                  <a:tcPr marL="7173" marR="7173" marT="71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308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8604448" cy="852675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района 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ведомственной структуре расходов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79512" y="3651870"/>
            <a:ext cx="8604448" cy="122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объем затрат в ведомственной структуре расходов района за 9 мес. 2023 г.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                                                             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70,9 %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 культуры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10,2 %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по делам молодежи, спорту и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</a:rPr>
              <a:t>туризму  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7,3  %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258517"/>
              </p:ext>
            </p:extLst>
          </p:nvPr>
        </p:nvGraphicFramePr>
        <p:xfrm>
          <a:off x="366610" y="971462"/>
          <a:ext cx="3773343" cy="2680407"/>
        </p:xfrm>
        <a:graphic>
          <a:graphicData uri="http://schemas.openxmlformats.org/drawingml/2006/table">
            <a:tbl>
              <a:tblPr/>
              <a:tblGrid>
                <a:gridCol w="1929068"/>
                <a:gridCol w="890340"/>
                <a:gridCol w="953935"/>
              </a:tblGrid>
              <a:tr h="2549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Ведомства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мес. </a:t>
                      </a:r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Доля,%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89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Совет района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16 656,7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1,3%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3409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Исполнительный комитет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47 581,1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3,7%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59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ФБП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69 639,2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5,5%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183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ПИЗО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6 506,2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0,5%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89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Отдел образования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900 857,3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70,9%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889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ОДМС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93 391,1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7,3%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89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Отдел культуры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129 318,7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10,2%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894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МКУ ЦБ ОМС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7 202,4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0,6%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89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1 271 152,7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7621" marR="7621" marT="7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085946"/>
              </p:ext>
            </p:extLst>
          </p:nvPr>
        </p:nvGraphicFramePr>
        <p:xfrm>
          <a:off x="2483768" y="915567"/>
          <a:ext cx="6470873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5152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8604448" cy="747911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расходов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b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 классификации расходов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580112" y="1059582"/>
            <a:ext cx="338437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Низкое выполнение плана  по: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– Дорожный фонд, автобусы.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капитальный ремонт МКД.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Здравоохранение – планируется в 4 квартале.</a:t>
            </a:r>
          </a:p>
          <a:p>
            <a:pPr>
              <a:lnSpc>
                <a:spcPct val="150000"/>
              </a:lnSpc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Превышение плана по: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– Дет сад, школа, майские </a:t>
            </a:r>
            <a:r>
              <a:rPr lang="ru-RU" sz="13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Указы Президента РФ </a:t>
            </a:r>
            <a:endParaRPr lang="ru-RU" sz="13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3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Отдел культуры </a:t>
            </a: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Отдел молодежи и спорта  - </a:t>
            </a:r>
            <a:r>
              <a:rPr lang="ru-RU" sz="13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майские Указы Президента </a:t>
            </a:r>
            <a:r>
              <a:rPr lang="ru-RU" sz="1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РФ, мероприятия</a:t>
            </a:r>
            <a:endParaRPr lang="ru-RU" sz="13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937095"/>
              </p:ext>
            </p:extLst>
          </p:nvPr>
        </p:nvGraphicFramePr>
        <p:xfrm>
          <a:off x="330172" y="987574"/>
          <a:ext cx="4889900" cy="3888437"/>
        </p:xfrm>
        <a:graphic>
          <a:graphicData uri="http://schemas.openxmlformats.org/drawingml/2006/table">
            <a:tbl>
              <a:tblPr/>
              <a:tblGrid>
                <a:gridCol w="2113688"/>
                <a:gridCol w="831996"/>
                <a:gridCol w="792088"/>
                <a:gridCol w="1152128"/>
              </a:tblGrid>
              <a:tr h="4766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Разделы 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классификации </a:t>
                      </a:r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расходов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План 2023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мес 2023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Исполнение 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97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108231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76075,8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70,3%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8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3793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2844,5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75,0%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8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безопасность 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3733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2857,7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76,6%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8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48741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3164,5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6,5%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766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11312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6177,5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54,6%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8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1152721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911995,4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79,1%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8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114885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109607,1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95,4%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8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1053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595,6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56,6%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8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40508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25516,5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63,0%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8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84799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77290,5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91,1%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2244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824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732,8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88,9%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8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58823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54294,8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92,3%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83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1629422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1271152,7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78,0%</a:t>
                      </a:r>
                    </a:p>
                  </a:txBody>
                  <a:tcPr marL="8710" marR="8710" marT="87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070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8604448" cy="852675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изменения расходов бюджета </a:t>
            </a:r>
            <a:b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разделам классификации расходов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580112" y="915566"/>
            <a:ext cx="3312368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Снижение  по:</a:t>
            </a:r>
            <a:endParaRPr lang="ru-RU" sz="15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– муниципальный дорожный фонд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ЖКХ – программа КРСТ </a:t>
            </a:r>
          </a:p>
          <a:p>
            <a:pPr>
              <a:lnSpc>
                <a:spcPct val="120000"/>
              </a:lnSpc>
            </a:pPr>
            <a:endParaRPr lang="ru-RU" sz="15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Рост по:</a:t>
            </a:r>
          </a:p>
          <a:p>
            <a:pPr marL="285750" indent="-285750">
              <a:lnSpc>
                <a:spcPct val="120000"/>
              </a:lnSpc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15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увеличение контингента.</a:t>
            </a:r>
            <a:endParaRPr lang="ru-RU" sz="15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Культура, молодежная политика и спорт – рост заработной платы 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1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политика – выплаты опекунам.</a:t>
            </a:r>
            <a:endParaRPr lang="ru-RU" sz="15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009651"/>
              </p:ext>
            </p:extLst>
          </p:nvPr>
        </p:nvGraphicFramePr>
        <p:xfrm>
          <a:off x="331660" y="987574"/>
          <a:ext cx="5176444" cy="3627120"/>
        </p:xfrm>
        <a:graphic>
          <a:graphicData uri="http://schemas.openxmlformats.org/drawingml/2006/table">
            <a:tbl>
              <a:tblPr/>
              <a:tblGrid>
                <a:gridCol w="1864076"/>
                <a:gridCol w="720080"/>
                <a:gridCol w="792088"/>
                <a:gridCol w="864096"/>
                <a:gridCol w="936104"/>
              </a:tblGrid>
              <a:tr h="4762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Разделы классификации расходов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мес.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мес. 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Динамика 2023/2022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Сравнение 2023-2022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70 001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76075,8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108,7%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6 074,8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2 315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2844,5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122,9%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529,5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безопасность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2 074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2857,7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137,8%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783,7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14 333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3164,5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22,1%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-11 168,5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ЖКХ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6 704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6177,5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92,1%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-526,5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757 046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911995,4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120,5%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154 949,4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92 711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109607,1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118,2%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16 896,1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595,6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154,3%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209,6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19 117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25516,5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133,5%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6 399,5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69 883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77290,5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110,6%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7 407,5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СМИ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641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732,8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114,3%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91,8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40 411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54294,8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134,4%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13 883,8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1 075 622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1271152,7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118,2%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195 530,7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573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2110" y="23639"/>
            <a:ext cx="8604448" cy="852675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по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разделам классификации расходов</a:t>
            </a:r>
            <a:endParaRPr lang="ru-RU" sz="28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31659" y="4011910"/>
            <a:ext cx="845535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Основной объем затрат в структуре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разделам классификации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расходов за 9 мес. 2023 г.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                                                                                       71,7 %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 и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кинематография                                                            8,6 </a:t>
            </a:r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                                                          6,1 %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Общегосударственные расходы                                                        6,0 %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451830"/>
              </p:ext>
            </p:extLst>
          </p:nvPr>
        </p:nvGraphicFramePr>
        <p:xfrm>
          <a:off x="313404" y="915566"/>
          <a:ext cx="4042572" cy="2992755"/>
        </p:xfrm>
        <a:graphic>
          <a:graphicData uri="http://schemas.openxmlformats.org/drawingml/2006/table">
            <a:tbl>
              <a:tblPr/>
              <a:tblGrid>
                <a:gridCol w="2157667"/>
                <a:gridCol w="876625"/>
                <a:gridCol w="1008280"/>
              </a:tblGrid>
              <a:tr h="40005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Разделы классификации расходов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мес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Структура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76 075,8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2 844,5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безопасность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2 857,7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3 164,5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ЖКХ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6 177,5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911 995,4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109 607,1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595,6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25 516,5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77 290,5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СМИ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732,8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Межбюджетные трансферты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54 294,8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1 271 152,7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896756"/>
              </p:ext>
            </p:extLst>
          </p:nvPr>
        </p:nvGraphicFramePr>
        <p:xfrm>
          <a:off x="4067944" y="915566"/>
          <a:ext cx="5076056" cy="302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209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170903"/>
            <a:ext cx="8229600" cy="5040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44723"/>
              </p:ext>
            </p:extLst>
          </p:nvPr>
        </p:nvGraphicFramePr>
        <p:xfrm>
          <a:off x="331660" y="915565"/>
          <a:ext cx="8344797" cy="2160242"/>
        </p:xfrm>
        <a:graphic>
          <a:graphicData uri="http://schemas.openxmlformats.org/drawingml/2006/table">
            <a:tbl>
              <a:tblPr/>
              <a:tblGrid>
                <a:gridCol w="1512049"/>
                <a:gridCol w="1469255"/>
                <a:gridCol w="1469255"/>
                <a:gridCol w="1925722"/>
                <a:gridCol w="1968516"/>
              </a:tblGrid>
              <a:tr h="617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Доходы,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Расходы,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Дефицит+  профицит-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Обеспеченность доходами,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847 972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829 985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-17 987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851 507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884 130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32 623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96,30%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1 163 000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1 184 323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21 323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98,2%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1 550 607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1 515 595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-35 012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102,3%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 мес 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1 245 245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1 271 153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25 908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98,0%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1342854"/>
              </p:ext>
            </p:extLst>
          </p:nvPr>
        </p:nvGraphicFramePr>
        <p:xfrm>
          <a:off x="179513" y="3075806"/>
          <a:ext cx="4464496" cy="1932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821813"/>
              </p:ext>
            </p:extLst>
          </p:nvPr>
        </p:nvGraphicFramePr>
        <p:xfrm>
          <a:off x="4427984" y="3003798"/>
          <a:ext cx="4515619" cy="197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60500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170903"/>
            <a:ext cx="8229600" cy="5040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63636"/>
              </p:ext>
            </p:extLst>
          </p:nvPr>
        </p:nvGraphicFramePr>
        <p:xfrm>
          <a:off x="331660" y="915565"/>
          <a:ext cx="8344797" cy="2160242"/>
        </p:xfrm>
        <a:graphic>
          <a:graphicData uri="http://schemas.openxmlformats.org/drawingml/2006/table">
            <a:tbl>
              <a:tblPr/>
              <a:tblGrid>
                <a:gridCol w="1512049"/>
                <a:gridCol w="1469255"/>
                <a:gridCol w="1469255"/>
                <a:gridCol w="1925722"/>
                <a:gridCol w="1968516"/>
              </a:tblGrid>
              <a:tr h="6172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Доходы,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Расходы,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Дефицит+  профицит-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Обеспеченность доходами,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847 972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829 985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-17 987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102,2%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851 507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884 130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32 623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96,30%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1 163 000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1 184 323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21 323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98,2%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1 550 607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1 515 595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-35 012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102,3%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60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 мес 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1 245 245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1 271 153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25 908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98,0%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93003"/>
              </p:ext>
            </p:extLst>
          </p:nvPr>
        </p:nvGraphicFramePr>
        <p:xfrm>
          <a:off x="179513" y="3075806"/>
          <a:ext cx="4464496" cy="1932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125955"/>
              </p:ext>
            </p:extLst>
          </p:nvPr>
        </p:nvGraphicFramePr>
        <p:xfrm>
          <a:off x="4427984" y="3003798"/>
          <a:ext cx="4515619" cy="197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19794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971600" y="267494"/>
            <a:ext cx="7920880" cy="5040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выполнения плана доходов 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139879"/>
              </p:ext>
            </p:extLst>
          </p:nvPr>
        </p:nvGraphicFramePr>
        <p:xfrm>
          <a:off x="251520" y="987574"/>
          <a:ext cx="8496943" cy="1728194"/>
        </p:xfrm>
        <a:graphic>
          <a:graphicData uri="http://schemas.openxmlformats.org/drawingml/2006/table">
            <a:tbl>
              <a:tblPr/>
              <a:tblGrid>
                <a:gridCol w="871846"/>
                <a:gridCol w="1625820"/>
                <a:gridCol w="1316915"/>
                <a:gridCol w="1487626"/>
                <a:gridCol w="1650207"/>
                <a:gridCol w="1544529"/>
              </a:tblGrid>
              <a:tr h="532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Год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План тыс. руб.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Факт тыс. руб.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Выполнение плана, 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в </a:t>
                      </a:r>
                      <a:r>
                        <a:rPr lang="ru-RU" sz="12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т.ч</a:t>
                      </a:r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Налоговые и неналоговые доходы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Рост налоговых и неналоговых доходов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769 196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847 972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110,2%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393 311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118,8%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826 258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851 507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103,1%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388 369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98,7%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1 118 353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1 163 000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104,0%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457 500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117,8%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1 391 139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1 550 607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111,5%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600 301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131,2%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 мес 2023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1 550 292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1 245 245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80,3 %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457 926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101,7%</a:t>
                      </a:r>
                    </a:p>
                  </a:txBody>
                  <a:tcPr marL="5906" marR="5906" marT="5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195264"/>
              </p:ext>
            </p:extLst>
          </p:nvPr>
        </p:nvGraphicFramePr>
        <p:xfrm>
          <a:off x="107505" y="2787774"/>
          <a:ext cx="4320479" cy="2208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588226"/>
              </p:ext>
            </p:extLst>
          </p:nvPr>
        </p:nvGraphicFramePr>
        <p:xfrm>
          <a:off x="4427984" y="2715766"/>
          <a:ext cx="4498987" cy="224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2483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8956" y="413431"/>
            <a:ext cx="8367540" cy="504056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плана н</a:t>
            </a:r>
            <a:r>
              <a:rPr lang="ru-RU" sz="2800" b="1" dirty="0" smtClean="0">
                <a:solidFill>
                  <a:srgbClr val="002060"/>
                </a:solidFill>
              </a:rPr>
              <a:t>алоговых </a:t>
            </a:r>
            <a:r>
              <a:rPr lang="ru-RU" sz="2800" b="1" dirty="0">
                <a:solidFill>
                  <a:srgbClr val="002060"/>
                </a:solidFill>
              </a:rPr>
              <a:t>и </a:t>
            </a:r>
            <a:r>
              <a:rPr lang="ru-RU" sz="2800" b="1" dirty="0" smtClean="0">
                <a:solidFill>
                  <a:srgbClr val="002060"/>
                </a:solidFill>
              </a:rPr>
              <a:t>неналоговых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за 9 месяцев 2023 года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207251"/>
              </p:ext>
            </p:extLst>
          </p:nvPr>
        </p:nvGraphicFramePr>
        <p:xfrm>
          <a:off x="331659" y="1131593"/>
          <a:ext cx="8488812" cy="3617061"/>
        </p:xfrm>
        <a:graphic>
          <a:graphicData uri="http://schemas.openxmlformats.org/drawingml/2006/table">
            <a:tbl>
              <a:tblPr/>
              <a:tblGrid>
                <a:gridCol w="4155717"/>
                <a:gridCol w="1534864"/>
                <a:gridCol w="1332146"/>
                <a:gridCol w="1466085"/>
              </a:tblGrid>
              <a:tr h="2818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 О Х О Д Ы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Факт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% исп.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Налог на доходы с физических лиц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371 010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321 996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86,8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33 500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28 956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86,4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72 429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58 913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81,3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3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Налог на добычу полезных ископаемых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700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455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65,0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Госпошлина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8 355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6 431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77,0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Арендная плата на землю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45 774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20 847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45,5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21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Плата за негативное воздействие 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823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1 189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144,5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Прочие доходы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84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Доходы от продажи материальных активов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25 700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18 555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72,2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18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1 123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441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39,2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31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 Т О Г О:</a:t>
                      </a:r>
                    </a:p>
                  </a:txBody>
                  <a:tcPr marL="9467" marR="9467" marT="9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559 413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457 926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81,9</a:t>
                      </a:r>
                    </a:p>
                  </a:txBody>
                  <a:tcPr marL="9467" marR="9467" marT="9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315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8956" y="170903"/>
            <a:ext cx="8223524" cy="504056"/>
          </a:xfrm>
        </p:spPr>
        <p:txBody>
          <a:bodyPr/>
          <a:lstStyle/>
          <a:p>
            <a:pPr algn="ctr"/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доходов за 9 мес. 2022 и 2023 годов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264050"/>
              </p:ext>
            </p:extLst>
          </p:nvPr>
        </p:nvGraphicFramePr>
        <p:xfrm>
          <a:off x="251520" y="915566"/>
          <a:ext cx="8568953" cy="3960438"/>
        </p:xfrm>
        <a:graphic>
          <a:graphicData uri="http://schemas.openxmlformats.org/drawingml/2006/table">
            <a:tbl>
              <a:tblPr/>
              <a:tblGrid>
                <a:gridCol w="3180459"/>
                <a:gridCol w="1174664"/>
                <a:gridCol w="1019520"/>
                <a:gridCol w="1122025"/>
                <a:gridCol w="1030602"/>
                <a:gridCol w="1041683"/>
              </a:tblGrid>
              <a:tr h="503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 О Х О Д Ы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мес 2021 г.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мес 2022 г.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мес 2023 г.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Динамика %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Отклонение 2022-2023 г.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Налоговые доходы всего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248 825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310 420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416 750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134,3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106 330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Налог на доходы с физических лиц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178 127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225 310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321 996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142,9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96 686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23 112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28 728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28 956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100,8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228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985" marR="7985" marT="798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42 436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49 530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58 913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118,9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9 383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Налог на добычу полезных ископаемых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575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412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455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110,4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Госпошлина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4 575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6 440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6 431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99,9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Неналоговые доходы всего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41 622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62 018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41 175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66,4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-20 843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Арендная плата на землю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27 830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37 901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20 847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55,0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-17 054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Плата за негативное воздействие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489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1 007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1 189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118,1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201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Доходы от оказания платных услуг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108,6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24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Доходы от продажи материальных активов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12 185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22 147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18 555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83,8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-3 592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62788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923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830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441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53,1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-389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19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 Т О Г О: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290 448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372 438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457 926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123,0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85 488</a:t>
                      </a:r>
                    </a:p>
                  </a:txBody>
                  <a:tcPr marL="7985" marR="7985" marT="79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943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97579" y="123478"/>
            <a:ext cx="8446421" cy="718480"/>
          </a:xfrm>
          <a:noFill/>
        </p:spPr>
        <p:txBody>
          <a:bodyPr/>
          <a:lstStyle/>
          <a:p>
            <a:pPr algn="ctr"/>
            <a:r>
              <a:rPr lang="ru-RU" sz="23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                              за 9 месяцев  2023 года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743582"/>
              </p:ext>
            </p:extLst>
          </p:nvPr>
        </p:nvGraphicFramePr>
        <p:xfrm>
          <a:off x="251520" y="915566"/>
          <a:ext cx="4032448" cy="4032447"/>
        </p:xfrm>
        <a:graphic>
          <a:graphicData uri="http://schemas.openxmlformats.org/drawingml/2006/table">
            <a:tbl>
              <a:tblPr/>
              <a:tblGrid>
                <a:gridCol w="2160240"/>
                <a:gridCol w="1008112"/>
                <a:gridCol w="864096"/>
              </a:tblGrid>
              <a:tr h="5440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 О Х О Д Ы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Сумма, тыс.руб.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Удельный вес, 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НДФЛ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321 996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77,3%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28 956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6,9%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58 913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14,1%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Госпошлина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6 431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1,5%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НДПИ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455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0,1%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Налоговые доходы всего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416 750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91,0%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6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Возмещение затрат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145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0,4%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Арендная плата на землю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20 847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50,6%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Доходы от продажи ктивов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18 555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45,1%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Штрафы, санкции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441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1,1%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66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Негативное воздействие 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1 189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2,9%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7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Неналоговые доходы всего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41 175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9,0%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73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endParaRPr lang="ru-RU" sz="13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457 926</a:t>
                      </a:r>
                    </a:p>
                  </a:txBody>
                  <a:tcPr marL="8710" marR="8710" marT="871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100,0%</a:t>
                      </a:r>
                    </a:p>
                  </a:txBody>
                  <a:tcPr marL="8710" marR="8710" marT="87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509707"/>
              </p:ext>
            </p:extLst>
          </p:nvPr>
        </p:nvGraphicFramePr>
        <p:xfrm>
          <a:off x="4427984" y="855537"/>
          <a:ext cx="4464496" cy="2004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932075"/>
              </p:ext>
            </p:extLst>
          </p:nvPr>
        </p:nvGraphicFramePr>
        <p:xfrm>
          <a:off x="4716016" y="2787775"/>
          <a:ext cx="4238075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8113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8223524" cy="504056"/>
          </a:xfrm>
        </p:spPr>
        <p:txBody>
          <a:bodyPr/>
          <a:lstStyle/>
          <a:p>
            <a:pPr algn="ctr"/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НДФЛ крупными предприятиями района                                              за 9 месяцев 2022 и 2023 годов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97616"/>
              </p:ext>
            </p:extLst>
          </p:nvPr>
        </p:nvGraphicFramePr>
        <p:xfrm>
          <a:off x="539550" y="1059584"/>
          <a:ext cx="8280921" cy="3739352"/>
        </p:xfrm>
        <a:graphic>
          <a:graphicData uri="http://schemas.openxmlformats.org/drawingml/2006/table">
            <a:tbl>
              <a:tblPr/>
              <a:tblGrid>
                <a:gridCol w="3435927"/>
                <a:gridCol w="1624872"/>
                <a:gridCol w="1713731"/>
                <a:gridCol w="1506391"/>
              </a:tblGrid>
              <a:tr h="2760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предприятия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на 01.10.2022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на 01.10.2023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отклонения, +/-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4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</a:t>
                      </a:r>
                      <a:r>
                        <a:rPr lang="ru-RU" sz="105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Алкоторг</a:t>
                      </a:r>
                      <a:endParaRPr lang="ru-RU" sz="105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91 495 525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116 846 300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25 350 775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4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ПК  Ак Барс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28 280 899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37 654 568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9 373 669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Ак Барс Пестрецы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15 468 761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19 694 160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4 225 399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Керамик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8 294 172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10 219 843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1 925 671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Эмульсионные технологии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2 017 541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7 940 428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5 922 887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Газпром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7 064 907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7 206 726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141 819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АО Татспиртпром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6 609 575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5 278 074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-1 331 501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Агроторг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3 385 576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4 453 630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1 068 054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Татавтодор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4 786 311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4 170 340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-615 971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Шали Агро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4 918 611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4 067 614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-850 997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ПЭС Сетевая компания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2 740 286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3 978 167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1 237 881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Татнефть АЗС Центр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2 551 252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3 649 057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1 097 805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Тандер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2 826 304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3 586 566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760 262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УК Светлый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2 498 977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2 825 505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326 528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Агропроф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3 084 220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2 373 398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-710 822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ООО Союз святого Иоанна воина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1 583 455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2 269 098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685 643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471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ПАО Таттелеком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868 150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2 031 552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1 163 402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4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 бюджет все уровни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110 147 174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124 420 911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14 273 737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4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 малого и среднего бизнеса</a:t>
                      </a: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59 056 902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66 010 553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6 953 651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19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2" marR="6352" marT="6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384 684 754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447 787 067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63 102 313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421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8956" y="341806"/>
            <a:ext cx="8223524" cy="504056"/>
          </a:xfrm>
        </p:spPr>
        <p:txBody>
          <a:bodyPr/>
          <a:lstStyle/>
          <a:p>
            <a:pPr algn="ctr"/>
            <a:r>
              <a:rPr lang="ru-RU" sz="23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крупными предприятиями района налога на совокупный доход за 9 месяцев 2022 и 2023 годов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862"/>
              </p:ext>
            </p:extLst>
          </p:nvPr>
        </p:nvGraphicFramePr>
        <p:xfrm>
          <a:off x="467544" y="906682"/>
          <a:ext cx="7992888" cy="3900456"/>
        </p:xfrm>
        <a:graphic>
          <a:graphicData uri="http://schemas.openxmlformats.org/drawingml/2006/table">
            <a:tbl>
              <a:tblPr/>
              <a:tblGrid>
                <a:gridCol w="2958408"/>
                <a:gridCol w="1781965"/>
                <a:gridCol w="1660859"/>
                <a:gridCol w="1591656"/>
              </a:tblGrid>
              <a:tr h="1440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Наименование предприятия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Сумма </a:t>
                      </a:r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 01.10.2022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Сумма на 01.10.2023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отклонения, +/-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26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Мостовик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175 000,00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4 782 714,00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4 607 714,00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62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ШинСервис Т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499 019,00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2 608 865,00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2 109 846,00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Спецстрой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1 198 443,48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1 583 099,00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384 655,52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СК Атлант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1 320 377,00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1 382 350,00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61 973,00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 УК Светлый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575 186,78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1 275 056,00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699 869,22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268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СК Техногруп 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1 000 177,00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1 080 875,00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80 698,00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"ПОЕЕХАЛИ"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227 041,00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1 080 221,00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853 180,00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532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"ТЕКСТИЛЬНАЯ ЯРМАРКА"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1 068 257,00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1 068 257,00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Жилстрой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885 672,73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1 021 270,00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135 597,27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Стройком+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1 057 033,00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953 954,00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-103 079,00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Нокса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702 236,00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907 915,00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205 679,00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Альтес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523 525,00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894 958,00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371 433,00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Алкын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882 720,00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870 655,00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-12 065,00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ТД ЗКМ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811 300,00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853 138,00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41 838,00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"ТЕРМОСОВИЧ"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837 875,00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837 875,00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Диэль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748 944,00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748 944,00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"ТРИУМФ-КОРОНА"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500 129,00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704 652,00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204 523,00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725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"ЦЕНТР ОБЕСПЕЧЕНИЯ НАБЛЮДЕНИЯ"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300 391,00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607 098,00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306 707,00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СК Гарант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804 490,00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595 739,00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-208 751,00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Бьюти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626 322,00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548 812,00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-77 510,00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826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ЧОО "Кирмень"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1 063 000,00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546 672,00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-516 328,00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282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Бриз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1 392 148,20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509 489,00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-882 659,20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66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/>
                      </a:endParaRP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28 349 437,00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35 118 066,86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6 768 629,86</a:t>
                      </a:r>
                    </a:p>
                  </a:txBody>
                  <a:tcPr marL="5877" marR="5877" marT="58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39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755576" y="483518"/>
            <a:ext cx="8223524" cy="504056"/>
          </a:xfrm>
        </p:spPr>
        <p:txBody>
          <a:bodyPr/>
          <a:lstStyle/>
          <a:p>
            <a:pPr algn="ctr"/>
            <a:r>
              <a:rPr lang="ru-RU" sz="27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налога на землю крупными предприятиями района за 9 месяцев 2022 и 2023 годов</a:t>
            </a:r>
          </a:p>
        </p:txBody>
      </p:sp>
      <p:pic>
        <p:nvPicPr>
          <p:cNvPr id="5" name="Picture 16" descr="голое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-5635" y="0"/>
            <a:ext cx="674591" cy="84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190520"/>
              </p:ext>
            </p:extLst>
          </p:nvPr>
        </p:nvGraphicFramePr>
        <p:xfrm>
          <a:off x="467544" y="1131581"/>
          <a:ext cx="8064896" cy="3649449"/>
        </p:xfrm>
        <a:graphic>
          <a:graphicData uri="http://schemas.openxmlformats.org/drawingml/2006/table">
            <a:tbl>
              <a:tblPr/>
              <a:tblGrid>
                <a:gridCol w="3240183"/>
                <a:gridCol w="1643801"/>
                <a:gridCol w="1627994"/>
                <a:gridCol w="1552918"/>
              </a:tblGrid>
              <a:tr h="438666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Наименование предприятия</a:t>
                      </a:r>
                    </a:p>
                  </a:txBody>
                  <a:tcPr marL="8500" marR="8500" marT="85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Сумма на 01.10.2022</a:t>
                      </a:r>
                    </a:p>
                  </a:txBody>
                  <a:tcPr marL="8500" marR="8500" marT="85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Сумма на 01.10.2023</a:t>
                      </a:r>
                    </a:p>
                  </a:txBody>
                  <a:tcPr marL="8500" marR="8500" marT="85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отклонения, +/-</a:t>
                      </a:r>
                    </a:p>
                  </a:txBody>
                  <a:tcPr marL="8500" marR="8500" marT="8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31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"АЛКОТОРГ"</a:t>
                      </a:r>
                    </a:p>
                  </a:txBody>
                  <a:tcPr marL="8500" marR="8500" marT="8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12 886 080,00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12 886 080,00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АО "Керамик"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4 213 614,00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1 947 968,00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-2 265 646,00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ОАО Татспиртпром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1 909 999,00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1 927 016,00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17 017,00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6413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Ак Барс Пестрецы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2 027 207,00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1 493 144,00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-534 063,00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Раминвест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1 830 020,00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1 450 295,00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-379 725,00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312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Запрудный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1 978 237,00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1 387 173,00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-591 064,00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"Данафлекс"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1 135 579,00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1 122 098,00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-13 481,00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"ЦДЗ КОНСАЛТ"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124 840,00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1 087 936,00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963 096,00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"Успех"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1 332 159,00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1 067 267,00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-264 892,00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СК БРИЗ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194 257,00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915 106,00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720 849,00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"БАРСИЛ"</a:t>
                      </a:r>
                    </a:p>
                  </a:txBody>
                  <a:tcPr marL="8500" marR="8500" marT="8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893 208,00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840 500,00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-52 708,00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СХП Кощаковский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664 880,00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817 687,00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152 807,00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ТРАНЗИТ-ОЙЛ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815 131,00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606 632,00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-208 499,00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"АК ЕЛГА"</a:t>
                      </a:r>
                    </a:p>
                  </a:txBody>
                  <a:tcPr marL="8500" marR="8500" marT="8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363 068,00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562 236,00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199 168,00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ООО  "ПОЛИМЭКС"</a:t>
                      </a:r>
                    </a:p>
                  </a:txBody>
                  <a:tcPr marL="8500" marR="8500" marT="8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94 377,00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411 200,00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316 823,00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910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Итого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32 088 986,38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35 503 183,30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/>
                        </a:rPr>
                        <a:t>3 414 196,92</a:t>
                      </a:r>
                    </a:p>
                  </a:txBody>
                  <a:tcPr marL="8500" marR="8500" marT="85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425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23069</TotalTime>
  <Words>2291</Words>
  <Application>Microsoft Office PowerPoint</Application>
  <PresentationFormat>Экран (16:9)</PresentationFormat>
  <Paragraphs>881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Презентация PowerPoint</vt:lpstr>
      <vt:lpstr>Динамика основных параметров бюджета</vt:lpstr>
      <vt:lpstr>Динамика выполнения плана доходов </vt:lpstr>
      <vt:lpstr>Исполнение плана налоговых и неналоговых доходов за 9 месяцев 2023 года</vt:lpstr>
      <vt:lpstr>Сравнение доходов за 9 мес. 2022 и 2023 годов</vt:lpstr>
      <vt:lpstr>Структура налоговых и неналоговых доходов                               за 9 месяцев  2023 года</vt:lpstr>
      <vt:lpstr>Оплата НДФЛ крупными предприятиями района                                              за 9 месяцев 2022 и 2023 годов</vt:lpstr>
      <vt:lpstr>Оплата крупными предприятиями района налога на совокупный доход за 9 месяцев 2022 и 2023 годов</vt:lpstr>
      <vt:lpstr>Оплата налога на землю крупными предприятиями района за 9 месяцев 2022 и 2023 годов</vt:lpstr>
      <vt:lpstr>Выполнение плана расходов бюджета  по ведомственной структуре расходов</vt:lpstr>
      <vt:lpstr>Динамика изменения расходов бюджета по ведомственной структуре расходов</vt:lpstr>
      <vt:lpstr>Структура расходов бюджета района  по ведомственной структуре расходов</vt:lpstr>
      <vt:lpstr>Выполнение плана расходов бюджета  по разделам классификации расходов</vt:lpstr>
      <vt:lpstr>Динамика изменения расходов бюджета  по разделам классификации расходов</vt:lpstr>
      <vt:lpstr>Структура расходов бюджета по разделам классификации расходов</vt:lpstr>
      <vt:lpstr>Динамика основных параметров бюджета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Катя Строева</dc:creator>
  <cp:lastModifiedBy>Pest-Gennady-fo</cp:lastModifiedBy>
  <cp:revision>853</cp:revision>
  <cp:lastPrinted>2020-07-28T11:05:04Z</cp:lastPrinted>
  <dcterms:created xsi:type="dcterms:W3CDTF">2011-10-06T06:04:06Z</dcterms:created>
  <dcterms:modified xsi:type="dcterms:W3CDTF">2023-12-19T05:46:58Z</dcterms:modified>
</cp:coreProperties>
</file>